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8" r:id="rId3"/>
    <p:sldId id="257" r:id="rId4"/>
    <p:sldId id="259" r:id="rId5"/>
    <p:sldId id="281" r:id="rId6"/>
    <p:sldId id="260" r:id="rId7"/>
    <p:sldId id="261" r:id="rId8"/>
    <p:sldId id="262" r:id="rId9"/>
    <p:sldId id="263" r:id="rId10"/>
    <p:sldId id="270" r:id="rId11"/>
    <p:sldId id="264" r:id="rId12"/>
    <p:sldId id="265" r:id="rId13"/>
    <p:sldId id="266" r:id="rId14"/>
    <p:sldId id="267" r:id="rId15"/>
    <p:sldId id="268" r:id="rId16"/>
    <p:sldId id="269" r:id="rId17"/>
    <p:sldId id="271" r:id="rId18"/>
    <p:sldId id="272" r:id="rId19"/>
    <p:sldId id="273" r:id="rId20"/>
    <p:sldId id="274" r:id="rId21"/>
    <p:sldId id="275" r:id="rId22"/>
    <p:sldId id="276" r:id="rId23"/>
    <p:sldId id="277"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13.02.2013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13.02.2013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13.02.2013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13.02.2013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13.02.2013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13.02.2013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13.02.2013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13.02.2013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13.02.2013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13.02.2013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13.02.2013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13.02.2013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evlana.yok.gov.t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836712"/>
            <a:ext cx="7851648" cy="3816424"/>
          </a:xfrm>
        </p:spPr>
        <p:txBody>
          <a:bodyPr>
            <a:normAutofit/>
          </a:bodyPr>
          <a:lstStyle/>
          <a:p>
            <a:pPr algn="ctr"/>
            <a:r>
              <a:rPr lang="tr-TR" dirty="0" smtClean="0"/>
              <a:t>MEVLANA </a:t>
            </a:r>
            <a:br>
              <a:rPr lang="tr-TR" dirty="0" smtClean="0"/>
            </a:br>
            <a:r>
              <a:rPr lang="tr-TR" dirty="0" smtClean="0"/>
              <a:t/>
            </a:r>
            <a:br>
              <a:rPr lang="tr-TR" dirty="0" smtClean="0"/>
            </a:br>
            <a:r>
              <a:rPr lang="tr-TR" dirty="0" smtClean="0"/>
              <a:t>DEĞİŞİM PROGRAMI</a:t>
            </a:r>
            <a:endParaRPr lang="tr-TR" dirty="0"/>
          </a:p>
        </p:txBody>
      </p:sp>
    </p:spTree>
    <p:extLst>
      <p:ext uri="{BB962C8B-B14F-4D97-AF65-F5344CB8AC3E}">
        <p14:creationId xmlns:p14="http://schemas.microsoft.com/office/powerpoint/2010/main" val="297753760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2564904"/>
            <a:ext cx="8208911" cy="830997"/>
          </a:xfrm>
          <a:prstGeom prst="rect">
            <a:avLst/>
          </a:prstGeom>
        </p:spPr>
        <p:txBody>
          <a:bodyPr wrap="square">
            <a:spAutoFit/>
          </a:bodyPr>
          <a:lstStyle/>
          <a:p>
            <a:pPr algn="ctr"/>
            <a:r>
              <a:rPr lang="tr-TR" sz="4800" dirty="0" smtClean="0">
                <a:solidFill>
                  <a:schemeClr val="accent1">
                    <a:lumMod val="75000"/>
                  </a:schemeClr>
                </a:solidFill>
              </a:rPr>
              <a:t>ÖĞRENCİ DEĞİŞİMİ</a:t>
            </a:r>
            <a:endParaRPr lang="tr-TR" sz="4800" dirty="0">
              <a:solidFill>
                <a:schemeClr val="accent1">
                  <a:lumMod val="75000"/>
                </a:schemeClr>
              </a:solidFill>
            </a:endParaRPr>
          </a:p>
        </p:txBody>
      </p:sp>
    </p:spTree>
    <p:extLst>
      <p:ext uri="{BB962C8B-B14F-4D97-AF65-F5344CB8AC3E}">
        <p14:creationId xmlns:p14="http://schemas.microsoft.com/office/powerpoint/2010/main" val="195451162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t>Mevlana değişim programı öğrencisi olma </a:t>
            </a:r>
            <a:r>
              <a:rPr lang="tr-TR" sz="2800" b="1" dirty="0" smtClean="0"/>
              <a:t>şartları:</a:t>
            </a:r>
            <a:endParaRPr lang="tr-TR" sz="2800" dirty="0"/>
          </a:p>
        </p:txBody>
      </p:sp>
      <p:sp>
        <p:nvSpPr>
          <p:cNvPr id="3" name="İçerik Yer Tutucusu 2"/>
          <p:cNvSpPr>
            <a:spLocks noGrp="1"/>
          </p:cNvSpPr>
          <p:nvPr>
            <p:ph idx="1"/>
          </p:nvPr>
        </p:nvSpPr>
        <p:spPr/>
        <p:txBody>
          <a:bodyPr>
            <a:normAutofit lnSpcReduction="10000"/>
          </a:bodyPr>
          <a:lstStyle/>
          <a:p>
            <a:r>
              <a:rPr lang="tr-TR" dirty="0"/>
              <a:t>1</a:t>
            </a:r>
            <a:r>
              <a:rPr lang="tr-TR" dirty="0" smtClean="0"/>
              <a:t>) </a:t>
            </a:r>
            <a:r>
              <a:rPr lang="tr-TR" dirty="0"/>
              <a:t>Öğrencinin, örgün eğitim verilen yükseköğretim programlarında kayıtlı ön lisans, lisans, yüksek lisans ve doktora öğrencisi olması, </a:t>
            </a:r>
            <a:br>
              <a:rPr lang="tr-TR" dirty="0"/>
            </a:br>
            <a:r>
              <a:rPr lang="tr-TR" dirty="0"/>
              <a:t/>
            </a:r>
            <a:br>
              <a:rPr lang="tr-TR" dirty="0"/>
            </a:br>
            <a:r>
              <a:rPr lang="tr-TR" dirty="0" smtClean="0"/>
              <a:t>2) </a:t>
            </a:r>
            <a:r>
              <a:rPr lang="tr-TR" dirty="0"/>
              <a:t>Ön lisans ve lisans öğrencilerinin genel akademik not ortalamasının dört üzerinden </a:t>
            </a:r>
            <a:r>
              <a:rPr lang="tr-TR" dirty="0">
                <a:solidFill>
                  <a:srgbClr val="FF0000"/>
                </a:solidFill>
              </a:rPr>
              <a:t>en az iki buçuk </a:t>
            </a:r>
            <a:r>
              <a:rPr lang="tr-TR" dirty="0"/>
              <a:t>olması, </a:t>
            </a:r>
            <a:br>
              <a:rPr lang="tr-TR" dirty="0"/>
            </a:br>
            <a:r>
              <a:rPr lang="tr-TR" dirty="0"/>
              <a:t/>
            </a:r>
            <a:br>
              <a:rPr lang="tr-TR" dirty="0"/>
            </a:br>
            <a:r>
              <a:rPr lang="tr-TR" dirty="0" smtClean="0"/>
              <a:t>3) </a:t>
            </a:r>
            <a:r>
              <a:rPr lang="tr-TR" dirty="0"/>
              <a:t>Yüksek lisans ve doktora öğrencilerinin genel akademik not ortalamasının dört üzerinden </a:t>
            </a:r>
            <a:r>
              <a:rPr lang="tr-TR" dirty="0">
                <a:solidFill>
                  <a:srgbClr val="FF0000"/>
                </a:solidFill>
              </a:rPr>
              <a:t>en az üç </a:t>
            </a:r>
            <a:r>
              <a:rPr lang="tr-TR" dirty="0"/>
              <a:t>olması. </a:t>
            </a:r>
          </a:p>
        </p:txBody>
      </p:sp>
    </p:spTree>
    <p:extLst>
      <p:ext uri="{BB962C8B-B14F-4D97-AF65-F5344CB8AC3E}">
        <p14:creationId xmlns:p14="http://schemas.microsoft.com/office/powerpoint/2010/main" val="3742766976"/>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548680"/>
            <a:ext cx="8435280" cy="506320"/>
          </a:xfrm>
        </p:spPr>
        <p:txBody>
          <a:bodyPr>
            <a:normAutofit fontScale="90000"/>
          </a:bodyPr>
          <a:lstStyle/>
          <a:p>
            <a:pPr algn="ctr"/>
            <a:r>
              <a:rPr lang="tr-TR" sz="3200" b="1" dirty="0"/>
              <a:t>Başvuruların değerlendirilmesi ve öğrenci </a:t>
            </a:r>
            <a:r>
              <a:rPr lang="tr-TR" sz="3200" b="1" dirty="0" smtClean="0"/>
              <a:t>seçimi</a:t>
            </a:r>
            <a:endParaRPr lang="tr-TR" sz="3200" dirty="0"/>
          </a:p>
        </p:txBody>
      </p:sp>
      <p:sp>
        <p:nvSpPr>
          <p:cNvPr id="3" name="İçerik Yer Tutucusu 2"/>
          <p:cNvSpPr>
            <a:spLocks noGrp="1"/>
          </p:cNvSpPr>
          <p:nvPr>
            <p:ph idx="1"/>
          </p:nvPr>
        </p:nvSpPr>
        <p:spPr>
          <a:xfrm>
            <a:off x="467544" y="1052736"/>
            <a:ext cx="8229600" cy="5688632"/>
          </a:xfrm>
        </p:spPr>
        <p:txBody>
          <a:bodyPr>
            <a:noAutofit/>
          </a:bodyPr>
          <a:lstStyle/>
          <a:p>
            <a:r>
              <a:rPr lang="tr-TR" sz="1600" dirty="0" smtClean="0"/>
              <a:t>* </a:t>
            </a:r>
            <a:r>
              <a:rPr lang="tr-TR" sz="1600" dirty="0"/>
              <a:t>Yükseköğretim kurumu, YÖK Yürütme Kurulu tarafından kendisine tahsis edilen kaynak miktarını dikkate alarak, gerçekleştirmiş olduğu ikili protokoller kapsamında yurtdışına gidecek veya yurtdışından gelecek </a:t>
            </a:r>
            <a:r>
              <a:rPr lang="tr-TR" sz="1600" dirty="0">
                <a:solidFill>
                  <a:srgbClr val="FF0000"/>
                </a:solidFill>
              </a:rPr>
              <a:t>öğrenci sayısını ve dağılımını belirler</a:t>
            </a:r>
            <a:r>
              <a:rPr lang="tr-TR" sz="1600" dirty="0"/>
              <a:t>. Yükseköğretim kurumları, </a:t>
            </a:r>
            <a:r>
              <a:rPr lang="tr-TR" sz="1600" dirty="0">
                <a:solidFill>
                  <a:srgbClr val="FF0000"/>
                </a:solidFill>
              </a:rPr>
              <a:t>Mevlana Değişim Programı Protokolü imzalamadan</a:t>
            </a:r>
            <a:r>
              <a:rPr lang="tr-TR" sz="1600" dirty="0"/>
              <a:t>, Mevlana Değişim Programına katılmak üzere öğrenci seçemezler. </a:t>
            </a:r>
            <a:br>
              <a:rPr lang="tr-TR" sz="1600" dirty="0"/>
            </a:br>
            <a:r>
              <a:rPr lang="tr-TR" sz="1600" dirty="0"/>
              <a:t/>
            </a:r>
            <a:br>
              <a:rPr lang="tr-TR" sz="1600" dirty="0"/>
            </a:br>
            <a:r>
              <a:rPr lang="tr-TR" sz="1600" dirty="0" smtClean="0"/>
              <a:t>* </a:t>
            </a:r>
            <a:r>
              <a:rPr lang="tr-TR" sz="1600" dirty="0"/>
              <a:t>Değerlendirmede başvuru şartlarına sahip, başvuruda bulunan </a:t>
            </a:r>
            <a:r>
              <a:rPr lang="tr-TR" sz="1600" dirty="0">
                <a:solidFill>
                  <a:srgbClr val="FF0000"/>
                </a:solidFill>
              </a:rPr>
              <a:t>öğrencilerin not ortalamasının % 50’si</a:t>
            </a:r>
            <a:r>
              <a:rPr lang="tr-TR" sz="1600" dirty="0"/>
              <a:t> ile Mevlana Değişim Programı öğrencisi olunacak yükseköğretim kurumunun eğitim-öğretiminde kullanılan </a:t>
            </a:r>
            <a:r>
              <a:rPr lang="tr-TR" sz="1600" dirty="0">
                <a:solidFill>
                  <a:srgbClr val="FF0000"/>
                </a:solidFill>
              </a:rPr>
              <a:t>ilgili dil seviyesini gösteren dil puanlarının % 50’sinin </a:t>
            </a:r>
            <a:r>
              <a:rPr lang="tr-TR" sz="1600" dirty="0"/>
              <a:t>toplamı dikkate alınarak öğrencilerin ağırlıklı not ortalaması hesaplanır ve </a:t>
            </a:r>
            <a:r>
              <a:rPr lang="tr-TR" sz="1600" dirty="0">
                <a:solidFill>
                  <a:srgbClr val="FF0000"/>
                </a:solidFill>
              </a:rPr>
              <a:t>sıralama</a:t>
            </a:r>
            <a:r>
              <a:rPr lang="tr-TR" sz="1600" dirty="0"/>
              <a:t> yapılarak seçim gerçekleştirilir. </a:t>
            </a:r>
            <a:br>
              <a:rPr lang="tr-TR" sz="1600" dirty="0"/>
            </a:br>
            <a:r>
              <a:rPr lang="tr-TR" sz="1600" dirty="0"/>
              <a:t/>
            </a:r>
            <a:br>
              <a:rPr lang="tr-TR" sz="1600" dirty="0"/>
            </a:br>
            <a:r>
              <a:rPr lang="tr-TR" sz="1600" dirty="0" smtClean="0"/>
              <a:t>* </a:t>
            </a:r>
            <a:r>
              <a:rPr lang="tr-TR" sz="1600" dirty="0"/>
              <a:t>Mevlana Değişim Programına başvuran öğrencilerden değişim protokolünü imzalayan yükseköğretim kurumları tarafından, öğrencilerin seçiminde esas olacak, </a:t>
            </a:r>
            <a:r>
              <a:rPr lang="tr-TR" sz="1600" dirty="0">
                <a:solidFill>
                  <a:srgbClr val="FF0000"/>
                </a:solidFill>
              </a:rPr>
              <a:t>ortaklaşa belirlenen bir dil sınav sonuç belgesi</a:t>
            </a:r>
            <a:r>
              <a:rPr lang="tr-TR" sz="1600" dirty="0"/>
              <a:t> istenir. </a:t>
            </a:r>
            <a:br>
              <a:rPr lang="tr-TR" sz="1600" dirty="0"/>
            </a:br>
            <a:r>
              <a:rPr lang="tr-TR" sz="1600" dirty="0"/>
              <a:t/>
            </a:r>
            <a:br>
              <a:rPr lang="tr-TR" sz="1600" dirty="0"/>
            </a:br>
            <a:r>
              <a:rPr lang="tr-TR" sz="1600" dirty="0" smtClean="0"/>
              <a:t>* </a:t>
            </a:r>
            <a:r>
              <a:rPr lang="tr-TR" sz="1600" dirty="0"/>
              <a:t>Değerlendirme sonuçları imzacı yükseköğretim kurumlarının internet sayfasında yayımlanır. </a:t>
            </a:r>
            <a:br>
              <a:rPr lang="tr-TR" sz="1600" dirty="0"/>
            </a:br>
            <a:r>
              <a:rPr lang="tr-TR" sz="1600" dirty="0"/>
              <a:t/>
            </a:r>
            <a:br>
              <a:rPr lang="tr-TR" sz="1600" dirty="0"/>
            </a:br>
            <a:r>
              <a:rPr lang="tr-TR" sz="1600" dirty="0" smtClean="0"/>
              <a:t>* </a:t>
            </a:r>
            <a:r>
              <a:rPr lang="tr-TR" sz="1600" dirty="0">
                <a:solidFill>
                  <a:srgbClr val="FF0000"/>
                </a:solidFill>
              </a:rPr>
              <a:t>Yurtdışından gelecek öğrencilerin</a:t>
            </a:r>
            <a:r>
              <a:rPr lang="tr-TR" sz="1600" dirty="0"/>
              <a:t> başvurularının değerlendirilmesinde ve öğrenci seçiminde de bu madde hükümleri uygulanır. Ancak yurtdışından gelecek öğrencilerin başvurularının değerlendirilmesi ve öğrenci seçimi imzacı yurtiçi yükseköğretim kurumunun bilgisi dâhilinde gerçekleştirilir. </a:t>
            </a:r>
          </a:p>
        </p:txBody>
      </p:sp>
    </p:spTree>
    <p:extLst>
      <p:ext uri="{BB962C8B-B14F-4D97-AF65-F5344CB8AC3E}">
        <p14:creationId xmlns:p14="http://schemas.microsoft.com/office/powerpoint/2010/main" val="620643852"/>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650336"/>
          </a:xfrm>
        </p:spPr>
        <p:txBody>
          <a:bodyPr>
            <a:normAutofit fontScale="90000"/>
          </a:bodyPr>
          <a:lstStyle/>
          <a:p>
            <a:pPr algn="ctr"/>
            <a:r>
              <a:rPr lang="tr-TR" b="1" dirty="0"/>
              <a:t>Öğrenim protokolü</a:t>
            </a:r>
            <a:endParaRPr lang="tr-TR" dirty="0"/>
          </a:p>
        </p:txBody>
      </p:sp>
      <p:sp>
        <p:nvSpPr>
          <p:cNvPr id="3" name="İçerik Yer Tutucusu 2"/>
          <p:cNvSpPr>
            <a:spLocks noGrp="1"/>
          </p:cNvSpPr>
          <p:nvPr>
            <p:ph idx="1"/>
          </p:nvPr>
        </p:nvSpPr>
        <p:spPr>
          <a:xfrm>
            <a:off x="457200" y="1340768"/>
            <a:ext cx="8229600" cy="5256584"/>
          </a:xfrm>
        </p:spPr>
        <p:txBody>
          <a:bodyPr>
            <a:noAutofit/>
          </a:bodyPr>
          <a:lstStyle/>
          <a:p>
            <a:pPr>
              <a:lnSpc>
                <a:spcPct val="150000"/>
              </a:lnSpc>
            </a:pPr>
            <a:endParaRPr lang="tr-TR" sz="1200" dirty="0" smtClean="0"/>
          </a:p>
          <a:p>
            <a:pPr>
              <a:lnSpc>
                <a:spcPct val="150000"/>
              </a:lnSpc>
            </a:pPr>
            <a:r>
              <a:rPr lang="tr-TR" sz="1400" dirty="0" smtClean="0"/>
              <a:t>* </a:t>
            </a:r>
            <a:r>
              <a:rPr lang="tr-TR" sz="1400" dirty="0"/>
              <a:t>Öğrenim protokolü, değişimi gerçekleştiren yükseköğretim kurumları arasında imzalanan ve değişim dönemi başlamadan önce tanımlanmış </a:t>
            </a:r>
            <a:r>
              <a:rPr lang="tr-TR" sz="1400" dirty="0">
                <a:solidFill>
                  <a:srgbClr val="FF0000"/>
                </a:solidFill>
              </a:rPr>
              <a:t>ders programı ve bu derslere ilişkin kredileri </a:t>
            </a:r>
            <a:r>
              <a:rPr lang="tr-TR" sz="1400" dirty="0"/>
              <a:t>içeren protokoldür. Bu protokolde ilgili öğrencinin gidilen yükseköğretim kurumunda alacağı dersler ve kredileri ile bu derslerin hangi derslerin yerine alınacağı ve kredileri açıkça belirtilir. Öğrenci dersleri uygun bulduğunu ve takip edeceğini imza ile beyan eder. Gönderen yükseköğretim kurumu da bu protokolle alınan derslerin kabul edildiğini taahhüt eder. </a:t>
            </a:r>
            <a:r>
              <a:rPr lang="tr-TR" sz="1400" dirty="0">
                <a:solidFill>
                  <a:srgbClr val="FF0000"/>
                </a:solidFill>
              </a:rPr>
              <a:t>Derslerin denklikleri </a:t>
            </a:r>
            <a:r>
              <a:rPr lang="tr-TR" sz="1400" u="sng" dirty="0">
                <a:solidFill>
                  <a:srgbClr val="FF0000"/>
                </a:solidFill>
              </a:rPr>
              <a:t>ilgili akademik birimin yönetim kurulu </a:t>
            </a:r>
            <a:r>
              <a:rPr lang="tr-TR" sz="1400" dirty="0">
                <a:solidFill>
                  <a:srgbClr val="FF0000"/>
                </a:solidFill>
              </a:rPr>
              <a:t>tarafından onaylanır. </a:t>
            </a:r>
            <a:r>
              <a:rPr lang="tr-TR" sz="1400" dirty="0"/>
              <a:t>Bu protokolle kabul edilen öğrenim programı, öğrencinin hâlihazırda öğrenim gördüğü programın amacına yönelik olmalıdır. </a:t>
            </a:r>
            <a:br>
              <a:rPr lang="tr-TR" sz="1400" dirty="0"/>
            </a:br>
            <a:r>
              <a:rPr lang="tr-TR" sz="1400" dirty="0"/>
              <a:t/>
            </a:r>
            <a:br>
              <a:rPr lang="tr-TR" sz="1400" dirty="0"/>
            </a:br>
            <a:r>
              <a:rPr lang="tr-TR" sz="1400" dirty="0" smtClean="0"/>
              <a:t>* Öğrenim </a:t>
            </a:r>
            <a:r>
              <a:rPr lang="tr-TR" sz="1400" dirty="0"/>
              <a:t>protokolünde ortaya çıkan bir nedenden dolayı </a:t>
            </a:r>
            <a:r>
              <a:rPr lang="tr-TR" sz="1400" dirty="0">
                <a:solidFill>
                  <a:srgbClr val="FF0000"/>
                </a:solidFill>
              </a:rPr>
              <a:t>değişimi tam olarak gerçekleştiremeyen öğrencilerin Mevlana Değişim Programı bursları kesilir, yapılan ödemeler geri tahsil edilir.</a:t>
            </a:r>
            <a:r>
              <a:rPr lang="tr-TR" sz="1400" dirty="0"/>
              <a:t> </a:t>
            </a:r>
            <a:br>
              <a:rPr lang="tr-TR" sz="1400" dirty="0"/>
            </a:br>
            <a:r>
              <a:rPr lang="tr-TR" sz="1400" dirty="0"/>
              <a:t/>
            </a:r>
            <a:br>
              <a:rPr lang="tr-TR" sz="1400" dirty="0"/>
            </a:br>
            <a:r>
              <a:rPr lang="tr-TR" sz="1400" dirty="0" smtClean="0"/>
              <a:t>* </a:t>
            </a:r>
            <a:r>
              <a:rPr lang="tr-TR" sz="1400" dirty="0"/>
              <a:t>Mevlana Değişim Programı öğrencisi, öğrenim protokolünde belirtilen ve başarılı olduğu bir dersten </a:t>
            </a:r>
            <a:r>
              <a:rPr lang="tr-TR" sz="1400" dirty="0">
                <a:solidFill>
                  <a:srgbClr val="FF0000"/>
                </a:solidFill>
              </a:rPr>
              <a:t>tekrar sınava giremez veya yeniden bu dersi alamaz.</a:t>
            </a:r>
            <a:r>
              <a:rPr lang="tr-TR" sz="1400" dirty="0"/>
              <a:t> </a:t>
            </a:r>
          </a:p>
        </p:txBody>
      </p:sp>
    </p:spTree>
    <p:extLst>
      <p:ext uri="{BB962C8B-B14F-4D97-AF65-F5344CB8AC3E}">
        <p14:creationId xmlns:p14="http://schemas.microsoft.com/office/powerpoint/2010/main" val="2766443089"/>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594320"/>
          </a:xfrm>
        </p:spPr>
        <p:txBody>
          <a:bodyPr>
            <a:normAutofit fontScale="90000"/>
          </a:bodyPr>
          <a:lstStyle/>
          <a:p>
            <a:pPr algn="ctr"/>
            <a:r>
              <a:rPr lang="tr-TR" b="1" dirty="0"/>
              <a:t>Derslerin denkleştirilmesi</a:t>
            </a:r>
            <a:endParaRPr lang="tr-TR" dirty="0"/>
          </a:p>
        </p:txBody>
      </p:sp>
      <p:sp>
        <p:nvSpPr>
          <p:cNvPr id="3" name="İçerik Yer Tutucusu 2"/>
          <p:cNvSpPr>
            <a:spLocks noGrp="1"/>
          </p:cNvSpPr>
          <p:nvPr>
            <p:ph idx="1"/>
          </p:nvPr>
        </p:nvSpPr>
        <p:spPr>
          <a:xfrm>
            <a:off x="457200" y="1268760"/>
            <a:ext cx="8229600" cy="5055840"/>
          </a:xfrm>
        </p:spPr>
        <p:txBody>
          <a:bodyPr>
            <a:normAutofit fontScale="92500" lnSpcReduction="20000"/>
          </a:bodyPr>
          <a:lstStyle/>
          <a:p>
            <a:endParaRPr lang="tr-TR" dirty="0" smtClean="0"/>
          </a:p>
          <a:p>
            <a:r>
              <a:rPr lang="tr-TR" dirty="0" smtClean="0"/>
              <a:t>* </a:t>
            </a:r>
            <a:r>
              <a:rPr lang="tr-TR" dirty="0"/>
              <a:t>Mevlana Değişim Programı öğrencilerinin, ortak bir kredi sistemi çerçevesinde belirlenen kredilere dayalı ders yükleri, kayıtlı oldukları yükseköğretim kurumlarında aynı yarıyılda almaları gereken </a:t>
            </a:r>
            <a:r>
              <a:rPr lang="tr-TR" dirty="0">
                <a:solidFill>
                  <a:srgbClr val="FF0000"/>
                </a:solidFill>
              </a:rPr>
              <a:t>ders yükünden daha az olamaz. Değişimde ders sayısı değil, derslerin kredileri dikkate alınır.</a:t>
            </a:r>
            <a:r>
              <a:rPr lang="tr-TR" dirty="0"/>
              <a:t> Yükseköğretim kurumları imzaladıkları protokolde karşılıklı olarak mutabık kaldıklarını beyan etme şartıyla,</a:t>
            </a:r>
            <a:r>
              <a:rPr lang="tr-TR" dirty="0">
                <a:solidFill>
                  <a:srgbClr val="FF0000"/>
                </a:solidFill>
              </a:rPr>
              <a:t> ortak bir kredilendirme sisteminde anlaşabilecekleri gibi, AKTS kredilendirme sistemini de değişimde esas </a:t>
            </a:r>
            <a:r>
              <a:rPr lang="tr-TR" dirty="0" smtClean="0">
                <a:solidFill>
                  <a:srgbClr val="FF0000"/>
                </a:solidFill>
              </a:rPr>
              <a:t>alabilirler.</a:t>
            </a:r>
            <a:r>
              <a:rPr lang="tr-TR" dirty="0"/>
              <a:t/>
            </a:r>
            <a:br>
              <a:rPr lang="tr-TR" dirty="0"/>
            </a:br>
            <a:r>
              <a:rPr lang="tr-TR" dirty="0"/>
              <a:t/>
            </a:r>
            <a:br>
              <a:rPr lang="tr-TR" dirty="0"/>
            </a:br>
            <a:r>
              <a:rPr lang="tr-TR" dirty="0" smtClean="0"/>
              <a:t>* </a:t>
            </a:r>
            <a:r>
              <a:rPr lang="tr-TR" dirty="0"/>
              <a:t>Denklikler ilgili akademik birimin </a:t>
            </a:r>
            <a:r>
              <a:rPr lang="tr-TR" dirty="0">
                <a:solidFill>
                  <a:srgbClr val="FF0000"/>
                </a:solidFill>
              </a:rPr>
              <a:t>yönetim kurulu tarafından onaylanır.</a:t>
            </a:r>
            <a:r>
              <a:rPr lang="tr-TR" dirty="0"/>
              <a:t> Mevlana Değişim Programından yararlanan öğrencilerin başarılı oldukları dersler ve kredileri, kayıtlı oldukları yükseköğretim kurumlarının </a:t>
            </a:r>
            <a:r>
              <a:rPr lang="tr-TR" dirty="0">
                <a:solidFill>
                  <a:srgbClr val="FF0000"/>
                </a:solidFill>
              </a:rPr>
              <a:t>ders ve not çizelgelerinde yazılı olarak belirtilir.</a:t>
            </a:r>
          </a:p>
        </p:txBody>
      </p:sp>
    </p:spTree>
    <p:extLst>
      <p:ext uri="{BB962C8B-B14F-4D97-AF65-F5344CB8AC3E}">
        <p14:creationId xmlns:p14="http://schemas.microsoft.com/office/powerpoint/2010/main" val="297758386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566936"/>
          </a:xfrm>
        </p:spPr>
        <p:txBody>
          <a:bodyPr>
            <a:normAutofit/>
          </a:bodyPr>
          <a:lstStyle/>
          <a:p>
            <a:pPr algn="ctr"/>
            <a:r>
              <a:rPr lang="tr-TR" sz="3200" b="1" dirty="0"/>
              <a:t>Ders tekrarı, şartlı geçme, bütünleme sınavı</a:t>
            </a:r>
            <a:endParaRPr lang="tr-TR" sz="3200" dirty="0"/>
          </a:p>
        </p:txBody>
      </p:sp>
      <p:sp>
        <p:nvSpPr>
          <p:cNvPr id="3" name="İçerik Yer Tutucusu 2"/>
          <p:cNvSpPr>
            <a:spLocks noGrp="1"/>
          </p:cNvSpPr>
          <p:nvPr>
            <p:ph idx="1"/>
          </p:nvPr>
        </p:nvSpPr>
        <p:spPr>
          <a:xfrm>
            <a:off x="467544" y="1628800"/>
            <a:ext cx="8229600" cy="4824536"/>
          </a:xfrm>
        </p:spPr>
        <p:txBody>
          <a:bodyPr>
            <a:noAutofit/>
          </a:bodyPr>
          <a:lstStyle/>
          <a:p>
            <a:pPr>
              <a:lnSpc>
                <a:spcPct val="170000"/>
              </a:lnSpc>
            </a:pPr>
            <a:r>
              <a:rPr lang="tr-TR" sz="1800" b="1" dirty="0" smtClean="0"/>
              <a:t>*</a:t>
            </a:r>
            <a:r>
              <a:rPr lang="tr-TR" sz="1800" dirty="0" smtClean="0"/>
              <a:t>Öğrenciler</a:t>
            </a:r>
            <a:r>
              <a:rPr lang="tr-TR" sz="1800" dirty="0"/>
              <a:t>, Mevlana Değişim Programı öğrencisi olarak gittikleri yükseköğretim kurumunda almaları gereken derslerden her ne sebeple olursa olsun başarısız olmaları durumunda, ilgili dersin tekrarını, </a:t>
            </a:r>
            <a:r>
              <a:rPr lang="tr-TR" sz="1800" dirty="0">
                <a:solidFill>
                  <a:srgbClr val="FF0000"/>
                </a:solidFill>
              </a:rPr>
              <a:t>öğrenci olarak kayıtlı oldukları yükseköğretim kurumunda yaparlar</a:t>
            </a:r>
            <a:r>
              <a:rPr lang="tr-TR" sz="1800" dirty="0" smtClean="0">
                <a:solidFill>
                  <a:srgbClr val="FF0000"/>
                </a:solidFill>
              </a:rPr>
              <a:t>.</a:t>
            </a:r>
            <a:r>
              <a:rPr lang="tr-TR" sz="1800" dirty="0">
                <a:solidFill>
                  <a:srgbClr val="FF0000"/>
                </a:solidFill>
              </a:rPr>
              <a:t> Gidilen yükseköğretim kurumlarında ders tekrarı yapılamaz.</a:t>
            </a:r>
            <a:r>
              <a:rPr lang="tr-TR" sz="1800" dirty="0"/>
              <a:t> </a:t>
            </a:r>
            <a:r>
              <a:rPr lang="tr-TR" sz="1800" dirty="0" smtClean="0"/>
              <a:t> </a:t>
            </a:r>
            <a:r>
              <a:rPr lang="tr-TR" sz="1800" dirty="0"/>
              <a:t/>
            </a:r>
            <a:br>
              <a:rPr lang="tr-TR" sz="1800" dirty="0"/>
            </a:br>
            <a:endParaRPr lang="tr-TR" sz="1800" dirty="0" smtClean="0"/>
          </a:p>
          <a:p>
            <a:pPr>
              <a:lnSpc>
                <a:spcPct val="170000"/>
              </a:lnSpc>
            </a:pPr>
            <a:r>
              <a:rPr lang="tr-TR" sz="1800" dirty="0" smtClean="0"/>
              <a:t>*Öğrenciler </a:t>
            </a:r>
            <a:r>
              <a:rPr lang="tr-TR" sz="1800" dirty="0"/>
              <a:t>asıl kayıtlı olduğu kendi yükseköğretim kurumlarında, başarısız oldukları derslerden </a:t>
            </a:r>
            <a:r>
              <a:rPr lang="tr-TR" sz="1800" dirty="0">
                <a:solidFill>
                  <a:srgbClr val="FF0000"/>
                </a:solidFill>
              </a:rPr>
              <a:t>bütünleme sınavına katılamazlar. </a:t>
            </a:r>
            <a:r>
              <a:rPr lang="tr-TR" sz="1800" dirty="0"/>
              <a:t>Bütünleme yerine </a:t>
            </a:r>
            <a:r>
              <a:rPr lang="tr-TR" sz="1800" dirty="0">
                <a:solidFill>
                  <a:srgbClr val="FF0000"/>
                </a:solidFill>
              </a:rPr>
              <a:t>yaz okulu uygulaması olan yükseköğretim kurumlarının yaz okullarına katılabilirler. </a:t>
            </a:r>
            <a:r>
              <a:rPr lang="tr-TR" sz="1800" dirty="0"/>
              <a:t> </a:t>
            </a:r>
            <a:r>
              <a:rPr lang="tr-TR" sz="1400" dirty="0"/>
              <a:t/>
            </a:r>
            <a:br>
              <a:rPr lang="tr-TR" sz="1400" dirty="0"/>
            </a:br>
            <a:endParaRPr lang="tr-TR" sz="1400" dirty="0"/>
          </a:p>
        </p:txBody>
      </p:sp>
    </p:spTree>
    <p:extLst>
      <p:ext uri="{BB962C8B-B14F-4D97-AF65-F5344CB8AC3E}">
        <p14:creationId xmlns:p14="http://schemas.microsoft.com/office/powerpoint/2010/main" val="3848342127"/>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576064"/>
          </a:xfrm>
        </p:spPr>
        <p:txBody>
          <a:bodyPr>
            <a:normAutofit fontScale="90000"/>
          </a:bodyPr>
          <a:lstStyle/>
          <a:p>
            <a:pPr algn="ctr"/>
            <a:r>
              <a:rPr lang="tr-TR" b="1" dirty="0"/>
              <a:t>Öğrenci yükümlülüğü</a:t>
            </a:r>
            <a:endParaRPr lang="tr-TR" dirty="0"/>
          </a:p>
        </p:txBody>
      </p:sp>
      <p:sp>
        <p:nvSpPr>
          <p:cNvPr id="3" name="İçerik Yer Tutucusu 2"/>
          <p:cNvSpPr>
            <a:spLocks noGrp="1"/>
          </p:cNvSpPr>
          <p:nvPr>
            <p:ph idx="1"/>
          </p:nvPr>
        </p:nvSpPr>
        <p:spPr>
          <a:xfrm>
            <a:off x="457200" y="1412776"/>
            <a:ext cx="8229600" cy="5040560"/>
          </a:xfrm>
        </p:spPr>
        <p:txBody>
          <a:bodyPr>
            <a:normAutofit fontScale="92500"/>
          </a:bodyPr>
          <a:lstStyle/>
          <a:p>
            <a:r>
              <a:rPr lang="tr-TR" dirty="0" smtClean="0"/>
              <a:t>* Yükseköğretim </a:t>
            </a:r>
            <a:r>
              <a:rPr lang="tr-TR" dirty="0"/>
              <a:t>kurumlarından kabul belgesi alan öğrenciler, Mevlana Değişim Programı öğrencisi yükümlülüklerini üstlenmiş sayılırlar. Kabul belgesi aldığı halde gidilecek yükseköğretim kurumunda </a:t>
            </a:r>
            <a:r>
              <a:rPr lang="tr-TR" dirty="0">
                <a:solidFill>
                  <a:srgbClr val="FF0000"/>
                </a:solidFill>
              </a:rPr>
              <a:t>mazeretsiz olarak öğrenime başlamadığı</a:t>
            </a:r>
            <a:r>
              <a:rPr lang="tr-TR" dirty="0"/>
              <a:t> tespit edilen öğrencilerin Mevlana Değişim Programı kapsamında aldıkları </a:t>
            </a:r>
            <a:r>
              <a:rPr lang="tr-TR" dirty="0">
                <a:solidFill>
                  <a:srgbClr val="FF0000"/>
                </a:solidFill>
              </a:rPr>
              <a:t>bursları kesilir.</a:t>
            </a:r>
            <a:r>
              <a:rPr lang="tr-TR" dirty="0"/>
              <a:t> Varsa yapılan ödemelerin </a:t>
            </a:r>
            <a:r>
              <a:rPr lang="tr-TR" dirty="0">
                <a:solidFill>
                  <a:srgbClr val="FF0000"/>
                </a:solidFill>
              </a:rPr>
              <a:t>iadesi talep edilir. </a:t>
            </a:r>
            <a:r>
              <a:rPr lang="tr-TR" dirty="0"/>
              <a:t> </a:t>
            </a:r>
            <a:br>
              <a:rPr lang="tr-TR" dirty="0"/>
            </a:br>
            <a:r>
              <a:rPr lang="tr-TR" dirty="0"/>
              <a:t/>
            </a:r>
            <a:br>
              <a:rPr lang="tr-TR" dirty="0"/>
            </a:br>
            <a:r>
              <a:rPr lang="tr-TR" dirty="0" smtClean="0"/>
              <a:t>* Hastalık</a:t>
            </a:r>
            <a:r>
              <a:rPr lang="tr-TR" dirty="0"/>
              <a:t>, kaza ve benzeri mazeret nedenlerine bağlı olarak değişimden faydalanamayan ve </a:t>
            </a:r>
            <a:r>
              <a:rPr lang="tr-TR" dirty="0">
                <a:solidFill>
                  <a:srgbClr val="FF0000"/>
                </a:solidFill>
              </a:rPr>
              <a:t>mazereti yükseköğretim kurumunca uygun görülen öğrenciler, </a:t>
            </a:r>
            <a:r>
              <a:rPr lang="tr-TR" dirty="0"/>
              <a:t>mazeretleri sona erdikten sonra programdan faydalanabilirler. </a:t>
            </a:r>
          </a:p>
        </p:txBody>
      </p:sp>
    </p:spTree>
    <p:extLst>
      <p:ext uri="{BB962C8B-B14F-4D97-AF65-F5344CB8AC3E}">
        <p14:creationId xmlns:p14="http://schemas.microsoft.com/office/powerpoint/2010/main" val="342433372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2420888"/>
            <a:ext cx="8352928" cy="1569660"/>
          </a:xfrm>
          <a:prstGeom prst="rect">
            <a:avLst/>
          </a:prstGeom>
        </p:spPr>
        <p:txBody>
          <a:bodyPr wrap="square">
            <a:spAutoFit/>
          </a:bodyPr>
          <a:lstStyle/>
          <a:p>
            <a:pPr algn="ctr"/>
            <a:r>
              <a:rPr lang="tr-TR" sz="4800" dirty="0" smtClean="0">
                <a:solidFill>
                  <a:schemeClr val="accent1">
                    <a:lumMod val="75000"/>
                  </a:schemeClr>
                </a:solidFill>
              </a:rPr>
              <a:t>ÖĞRETİM ELEMANI HAREKETLİLİĞİ</a:t>
            </a:r>
            <a:endParaRPr lang="tr-TR" sz="4800" dirty="0">
              <a:solidFill>
                <a:schemeClr val="accent1">
                  <a:lumMod val="75000"/>
                </a:schemeClr>
              </a:solidFill>
            </a:endParaRPr>
          </a:p>
        </p:txBody>
      </p:sp>
    </p:spTree>
    <p:extLst>
      <p:ext uri="{BB962C8B-B14F-4D97-AF65-F5344CB8AC3E}">
        <p14:creationId xmlns:p14="http://schemas.microsoft.com/office/powerpoint/2010/main" val="407915224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836712"/>
            <a:ext cx="8229600" cy="506320"/>
          </a:xfrm>
        </p:spPr>
        <p:txBody>
          <a:bodyPr>
            <a:noAutofit/>
          </a:bodyPr>
          <a:lstStyle/>
          <a:p>
            <a:pPr algn="ctr"/>
            <a:r>
              <a:rPr lang="tr-TR" sz="3200" b="1" dirty="0" smtClean="0"/>
              <a:t>Öğretim elemanı </a:t>
            </a:r>
            <a:r>
              <a:rPr lang="tr-TR" sz="3200" b="1" dirty="0"/>
              <a:t>hareketliliği kapsamı ve süresi</a:t>
            </a:r>
            <a:endParaRPr lang="tr-TR" sz="3200" dirty="0"/>
          </a:p>
        </p:txBody>
      </p:sp>
      <p:sp>
        <p:nvSpPr>
          <p:cNvPr id="3" name="İçerik Yer Tutucusu 2"/>
          <p:cNvSpPr>
            <a:spLocks noGrp="1"/>
          </p:cNvSpPr>
          <p:nvPr>
            <p:ph idx="1"/>
          </p:nvPr>
        </p:nvSpPr>
        <p:spPr>
          <a:xfrm>
            <a:off x="457200" y="1340768"/>
            <a:ext cx="8229600" cy="4983832"/>
          </a:xfrm>
        </p:spPr>
        <p:txBody>
          <a:bodyPr>
            <a:normAutofit fontScale="77500" lnSpcReduction="20000"/>
          </a:bodyPr>
          <a:lstStyle/>
          <a:p>
            <a:endParaRPr lang="tr-TR" dirty="0" smtClean="0"/>
          </a:p>
          <a:p>
            <a:r>
              <a:rPr lang="tr-TR" dirty="0" smtClean="0"/>
              <a:t>* Mevlana </a:t>
            </a:r>
            <a:r>
              <a:rPr lang="tr-TR" dirty="0"/>
              <a:t>Değişim Programı Protokolü imzalayan yurtiçi ve yurtdışı yükseköğretim kurumlarında görev yapan </a:t>
            </a:r>
            <a:r>
              <a:rPr lang="tr-TR" dirty="0">
                <a:solidFill>
                  <a:srgbClr val="FF0000"/>
                </a:solidFill>
              </a:rPr>
              <a:t>tüm öğretim elemanları</a:t>
            </a:r>
            <a:r>
              <a:rPr lang="tr-TR" dirty="0"/>
              <a:t>, öğretim elemanı hareketliliğine katılabilirler. Bu hareketlilik, bir yükseköğretim kurumunda görevli öğretim elemanın bir başka yükseköğretim kurumunda gerçekleştireceği </a:t>
            </a:r>
            <a:r>
              <a:rPr lang="tr-TR" dirty="0">
                <a:solidFill>
                  <a:srgbClr val="FF0000"/>
                </a:solidFill>
              </a:rPr>
              <a:t>eğitim-öğretim faaliyetlerini </a:t>
            </a:r>
            <a:r>
              <a:rPr lang="tr-TR" dirty="0"/>
              <a:t>kapsar. </a:t>
            </a:r>
            <a:br>
              <a:rPr lang="tr-TR" dirty="0"/>
            </a:br>
            <a:r>
              <a:rPr lang="tr-TR" dirty="0"/>
              <a:t/>
            </a:r>
            <a:br>
              <a:rPr lang="tr-TR" dirty="0"/>
            </a:br>
            <a:r>
              <a:rPr lang="tr-TR" dirty="0" smtClean="0"/>
              <a:t>* Öğretim </a:t>
            </a:r>
            <a:r>
              <a:rPr lang="tr-TR" dirty="0"/>
              <a:t>elemanı hareketliliği süresi, bir eğitim-öğretim yılı içinde </a:t>
            </a:r>
            <a:r>
              <a:rPr lang="tr-TR" dirty="0">
                <a:solidFill>
                  <a:srgbClr val="FF0000"/>
                </a:solidFill>
              </a:rPr>
              <a:t>bir defaya mahsus olmak üzere en az bir hafta, en çok üç ay </a:t>
            </a:r>
            <a:r>
              <a:rPr lang="tr-TR" dirty="0"/>
              <a:t>olabilir. </a:t>
            </a:r>
            <a:br>
              <a:rPr lang="tr-TR" dirty="0"/>
            </a:br>
            <a:r>
              <a:rPr lang="tr-TR" dirty="0"/>
              <a:t/>
            </a:r>
            <a:br>
              <a:rPr lang="tr-TR" dirty="0"/>
            </a:br>
            <a:r>
              <a:rPr lang="tr-TR" dirty="0" smtClean="0"/>
              <a:t>* </a:t>
            </a:r>
            <a:r>
              <a:rPr lang="tr-TR" dirty="0"/>
              <a:t>Öğretim elemanlarının hareketlilik kapsamında yer alan akademik faaliyetleri haftalık olarak toplam </a:t>
            </a:r>
            <a:r>
              <a:rPr lang="tr-TR" dirty="0">
                <a:solidFill>
                  <a:srgbClr val="FF0000"/>
                </a:solidFill>
              </a:rPr>
              <a:t>altı saatten daha az </a:t>
            </a:r>
            <a:r>
              <a:rPr lang="tr-TR" dirty="0"/>
              <a:t>olamaz. </a:t>
            </a:r>
            <a:r>
              <a:rPr lang="tr-TR" dirty="0" smtClean="0"/>
              <a:t>Ders </a:t>
            </a:r>
            <a:r>
              <a:rPr lang="tr-TR" dirty="0"/>
              <a:t>saatlerinin haftalık olarak altı saati </a:t>
            </a:r>
            <a:r>
              <a:rPr lang="tr-TR" dirty="0">
                <a:solidFill>
                  <a:srgbClr val="FF0000"/>
                </a:solidFill>
              </a:rPr>
              <a:t>doldurmaması durumunda seminer, panel veya konferanslar gibi akademik faaliyetler de </a:t>
            </a:r>
            <a:r>
              <a:rPr lang="tr-TR" dirty="0"/>
              <a:t>bu kapsamda değerlendirilir. Ders verme faaliyeti içermeyen öğretim elemanı hareketliliği planları, Mevlana Değişim Programı kapsamında değerlendirilemez ve değişim için kabul edilemez. </a:t>
            </a:r>
          </a:p>
        </p:txBody>
      </p:sp>
    </p:spTree>
    <p:extLst>
      <p:ext uri="{BB962C8B-B14F-4D97-AF65-F5344CB8AC3E}">
        <p14:creationId xmlns:p14="http://schemas.microsoft.com/office/powerpoint/2010/main" val="250861706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578328"/>
          </a:xfrm>
        </p:spPr>
        <p:txBody>
          <a:bodyPr>
            <a:normAutofit fontScale="90000"/>
          </a:bodyPr>
          <a:lstStyle/>
          <a:p>
            <a:pPr algn="ctr"/>
            <a:r>
              <a:rPr lang="tr-TR" sz="4400" b="1" dirty="0"/>
              <a:t>Öğretim elemanlarının belirlenmesi</a:t>
            </a:r>
            <a:endParaRPr lang="tr-TR" sz="4400" dirty="0"/>
          </a:p>
        </p:txBody>
      </p:sp>
      <p:sp>
        <p:nvSpPr>
          <p:cNvPr id="3" name="İçerik Yer Tutucusu 2"/>
          <p:cNvSpPr>
            <a:spLocks noGrp="1"/>
          </p:cNvSpPr>
          <p:nvPr>
            <p:ph idx="1"/>
          </p:nvPr>
        </p:nvSpPr>
        <p:spPr>
          <a:xfrm>
            <a:off x="457200" y="1484784"/>
            <a:ext cx="8229600" cy="4839816"/>
          </a:xfrm>
        </p:spPr>
        <p:txBody>
          <a:bodyPr>
            <a:normAutofit fontScale="77500" lnSpcReduction="20000"/>
          </a:bodyPr>
          <a:lstStyle/>
          <a:p>
            <a:r>
              <a:rPr lang="tr-TR" b="1" dirty="0" smtClean="0"/>
              <a:t>*</a:t>
            </a:r>
            <a:r>
              <a:rPr lang="tr-TR" dirty="0" smtClean="0"/>
              <a:t> </a:t>
            </a:r>
            <a:r>
              <a:rPr lang="tr-TR" dirty="0"/>
              <a:t>İmzalanan tüm Mevlana Değişim Programı protokolleri ve kontenjanlar ilgili yükseköğretim kurumunun internet sayfasında ilan edilerek, bu faaliyete katılmak isteyen öğretim elemanları için başvuru çağrısı yapılır</a:t>
            </a:r>
            <a:r>
              <a:rPr lang="tr-TR" dirty="0" smtClean="0"/>
              <a:t>.</a:t>
            </a:r>
          </a:p>
          <a:p>
            <a:r>
              <a:rPr lang="tr-TR" dirty="0"/>
              <a:t/>
            </a:r>
            <a:br>
              <a:rPr lang="tr-TR" dirty="0"/>
            </a:br>
            <a:r>
              <a:rPr lang="tr-TR" dirty="0" smtClean="0"/>
              <a:t>* </a:t>
            </a:r>
            <a:r>
              <a:rPr lang="tr-TR" dirty="0"/>
              <a:t>Öğretim elemanı hareketliliğine ilişkin </a:t>
            </a:r>
            <a:r>
              <a:rPr lang="tr-TR" dirty="0">
                <a:solidFill>
                  <a:srgbClr val="FF0000"/>
                </a:solidFill>
              </a:rPr>
              <a:t>esas belge</a:t>
            </a:r>
            <a:r>
              <a:rPr lang="tr-TR" dirty="0"/>
              <a:t>, programa katılan öğretim elemanı tarafından hazırlanan, </a:t>
            </a:r>
            <a:r>
              <a:rPr lang="tr-TR" dirty="0">
                <a:solidFill>
                  <a:srgbClr val="FF0000"/>
                </a:solidFill>
              </a:rPr>
              <a:t>Mevlana Öğretim Elemanı Hareketliliği Planıdır</a:t>
            </a:r>
            <a:r>
              <a:rPr lang="tr-TR" dirty="0"/>
              <a:t>. Söz konusu Planda, öğretim elemanının yapacağı faaliyetler ayrıntılı bir şekilde belirtilir. Bu Plan, öğretim elemanının </a:t>
            </a:r>
            <a:r>
              <a:rPr lang="tr-TR" dirty="0">
                <a:solidFill>
                  <a:srgbClr val="FF0000"/>
                </a:solidFill>
              </a:rPr>
              <a:t>kendi kurumu ile gidilen kurumun ilgili akademik biriminin yönetim kurulları tarafından onaylanır.</a:t>
            </a:r>
            <a:r>
              <a:rPr lang="tr-TR" dirty="0"/>
              <a:t> </a:t>
            </a:r>
            <a:r>
              <a:rPr lang="tr-TR" dirty="0" smtClean="0"/>
              <a:t>Bu </a:t>
            </a:r>
            <a:r>
              <a:rPr lang="tr-TR" dirty="0"/>
              <a:t>Planda, </a:t>
            </a:r>
            <a:r>
              <a:rPr lang="tr-TR" dirty="0">
                <a:solidFill>
                  <a:srgbClr val="FF0000"/>
                </a:solidFill>
              </a:rPr>
              <a:t>gidilen yükseköğretim kurumunun eğitim dili, öğretim elemanının hangi dilde ders vereceği ve bu dile ait bilgi düzeyi gibi </a:t>
            </a:r>
            <a:r>
              <a:rPr lang="tr-TR" dirty="0"/>
              <a:t>özel durumlara öncelik verilir. Değişimde, daha önce öğretim elemanı </a:t>
            </a:r>
            <a:r>
              <a:rPr lang="tr-TR" dirty="0">
                <a:solidFill>
                  <a:srgbClr val="FF0000"/>
                </a:solidFill>
              </a:rPr>
              <a:t>değişim faaliyetlerinde yer almayan öğretim elemanlarından gelen başvurulara öncelik </a:t>
            </a:r>
            <a:r>
              <a:rPr lang="tr-TR" dirty="0"/>
              <a:t>tanınır. </a:t>
            </a:r>
            <a:br>
              <a:rPr lang="tr-TR" dirty="0"/>
            </a:br>
            <a:r>
              <a:rPr lang="tr-TR" dirty="0"/>
              <a:t/>
            </a:r>
            <a:br>
              <a:rPr lang="tr-TR" dirty="0"/>
            </a:br>
            <a:r>
              <a:rPr lang="tr-TR" dirty="0" smtClean="0"/>
              <a:t>* </a:t>
            </a:r>
            <a:r>
              <a:rPr lang="tr-TR" dirty="0"/>
              <a:t>Mevlana Değişim Programına katılmaya hak kazanan ve mazeretsiz olarak değişime katılmayan öğretim elemanları </a:t>
            </a:r>
            <a:r>
              <a:rPr lang="tr-TR" dirty="0">
                <a:solidFill>
                  <a:srgbClr val="FF0000"/>
                </a:solidFill>
              </a:rPr>
              <a:t>üç yıl içerisinde bu programdan faydalanmak için bir daha başvuruda bulunamazlar.</a:t>
            </a:r>
          </a:p>
        </p:txBody>
      </p:sp>
    </p:spTree>
    <p:extLst>
      <p:ext uri="{BB962C8B-B14F-4D97-AF65-F5344CB8AC3E}">
        <p14:creationId xmlns:p14="http://schemas.microsoft.com/office/powerpoint/2010/main" val="383378821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692696"/>
            <a:ext cx="8229600" cy="1287016"/>
          </a:xfrm>
        </p:spPr>
        <p:txBody>
          <a:bodyPr>
            <a:normAutofit fontScale="90000"/>
          </a:bodyPr>
          <a:lstStyle/>
          <a:p>
            <a:pPr algn="ctr"/>
            <a:r>
              <a:rPr lang="tr-TR" sz="4000" dirty="0" smtClean="0"/>
              <a:t>KİLİS 7 ARALIK ÜNİVERSİTESİ’NDE MEVLANA DEĞİŞİM PROGRAMI YAPILANMASI</a:t>
            </a:r>
            <a:r>
              <a:rPr lang="tr-TR" dirty="0" smtClean="0"/>
              <a:t> </a:t>
            </a:r>
            <a:endParaRPr lang="tr-TR" dirty="0"/>
          </a:p>
        </p:txBody>
      </p:sp>
      <p:sp>
        <p:nvSpPr>
          <p:cNvPr id="3" name="İçerik Yer Tutucusu 2"/>
          <p:cNvSpPr>
            <a:spLocks noGrp="1"/>
          </p:cNvSpPr>
          <p:nvPr>
            <p:ph idx="1"/>
          </p:nvPr>
        </p:nvSpPr>
        <p:spPr>
          <a:xfrm>
            <a:off x="179512" y="1935480"/>
            <a:ext cx="8856984" cy="4389120"/>
          </a:xfrm>
        </p:spPr>
        <p:txBody>
          <a:bodyPr>
            <a:normAutofit/>
          </a:bodyPr>
          <a:lstStyle/>
          <a:p>
            <a:endParaRPr lang="tr-TR" sz="2000" dirty="0" smtClean="0"/>
          </a:p>
          <a:p>
            <a:endParaRPr lang="tr-TR" sz="2000" dirty="0"/>
          </a:p>
          <a:p>
            <a:r>
              <a:rPr lang="tr-TR" sz="2000" dirty="0" smtClean="0"/>
              <a:t>REKTÖR: PROF.DR. İSMAİL GÜVENÇ</a:t>
            </a:r>
          </a:p>
          <a:p>
            <a:endParaRPr lang="tr-TR" sz="2000" dirty="0" smtClean="0"/>
          </a:p>
          <a:p>
            <a:r>
              <a:rPr lang="tr-TR" sz="2000" dirty="0" smtClean="0"/>
              <a:t>REKTÖR YARDIMCISI: </a:t>
            </a:r>
            <a:r>
              <a:rPr lang="tr-TR" sz="2000" dirty="0"/>
              <a:t>PROF.DR</a:t>
            </a:r>
            <a:r>
              <a:rPr lang="tr-TR" sz="2000" dirty="0" smtClean="0"/>
              <a:t>. İSMET HASENEKOĞLU</a:t>
            </a:r>
          </a:p>
          <a:p>
            <a:endParaRPr lang="tr-TR" sz="2000" dirty="0" smtClean="0"/>
          </a:p>
          <a:p>
            <a:r>
              <a:rPr lang="tr-TR" sz="2000" dirty="0" smtClean="0"/>
              <a:t>DIŞ İLİŞKİLER KOORDİNATÖRÜ: </a:t>
            </a:r>
            <a:r>
              <a:rPr lang="tr-TR" sz="2000" dirty="0"/>
              <a:t>PROF.DR</a:t>
            </a:r>
            <a:r>
              <a:rPr lang="tr-TR" sz="2000" dirty="0" smtClean="0"/>
              <a:t>. ÖZGE UZUN</a:t>
            </a:r>
          </a:p>
          <a:p>
            <a:endParaRPr lang="tr-TR" sz="2000" dirty="0"/>
          </a:p>
          <a:p>
            <a:r>
              <a:rPr lang="tr-TR" sz="2000" dirty="0" smtClean="0"/>
              <a:t>MEVLANA KOORDİNATÖRÜ: YRD.DOÇ.DR. BÜNYAMİN AÇIKALIN</a:t>
            </a:r>
            <a:endParaRPr lang="tr-TR" sz="2000" dirty="0"/>
          </a:p>
        </p:txBody>
      </p:sp>
    </p:spTree>
    <p:extLst>
      <p:ext uri="{BB962C8B-B14F-4D97-AF65-F5344CB8AC3E}">
        <p14:creationId xmlns:p14="http://schemas.microsoft.com/office/powerpoint/2010/main" val="1441714475"/>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650336"/>
          </a:xfrm>
        </p:spPr>
        <p:txBody>
          <a:bodyPr>
            <a:normAutofit fontScale="90000"/>
          </a:bodyPr>
          <a:lstStyle/>
          <a:p>
            <a:pPr algn="ctr"/>
            <a:r>
              <a:rPr lang="tr-TR" sz="3600" b="1" dirty="0"/>
              <a:t>Mevlana Değişim Programının </a:t>
            </a:r>
            <a:r>
              <a:rPr lang="tr-TR" sz="3600" b="1" dirty="0" smtClean="0"/>
              <a:t>Organizasyonu</a:t>
            </a:r>
            <a:endParaRPr lang="tr-TR" sz="4000" dirty="0"/>
          </a:p>
        </p:txBody>
      </p:sp>
      <p:sp>
        <p:nvSpPr>
          <p:cNvPr id="3" name="İçerik Yer Tutucusu 2"/>
          <p:cNvSpPr>
            <a:spLocks noGrp="1"/>
          </p:cNvSpPr>
          <p:nvPr>
            <p:ph idx="1"/>
          </p:nvPr>
        </p:nvSpPr>
        <p:spPr>
          <a:xfrm>
            <a:off x="457200" y="1484784"/>
            <a:ext cx="8229600" cy="4464496"/>
          </a:xfrm>
        </p:spPr>
        <p:txBody>
          <a:bodyPr>
            <a:normAutofit fontScale="92500" lnSpcReduction="10000"/>
          </a:bodyPr>
          <a:lstStyle/>
          <a:p>
            <a:endParaRPr lang="tr-TR" sz="3200" b="1" dirty="0" smtClean="0"/>
          </a:p>
          <a:p>
            <a:r>
              <a:rPr lang="tr-TR" sz="3200" b="1" dirty="0" smtClean="0"/>
              <a:t>*</a:t>
            </a:r>
            <a:r>
              <a:rPr lang="tr-TR" sz="3200" dirty="0" smtClean="0"/>
              <a:t> </a:t>
            </a:r>
            <a:r>
              <a:rPr lang="tr-TR" sz="3200" dirty="0"/>
              <a:t>Mevlana Değişim Programı faaliyetlerine ilişkin iş ve işlemler, </a:t>
            </a:r>
            <a:r>
              <a:rPr lang="tr-TR" sz="3200" dirty="0">
                <a:solidFill>
                  <a:srgbClr val="FF0000"/>
                </a:solidFill>
              </a:rPr>
              <a:t>imzacı yükseköğretim kurumları tarafından yürütülür. </a:t>
            </a:r>
            <a:r>
              <a:rPr lang="tr-TR" sz="3200" dirty="0"/>
              <a:t> </a:t>
            </a:r>
            <a:br>
              <a:rPr lang="tr-TR" sz="3200" dirty="0"/>
            </a:br>
            <a:r>
              <a:rPr lang="tr-TR" sz="3200" dirty="0"/>
              <a:t/>
            </a:r>
            <a:br>
              <a:rPr lang="tr-TR" sz="3200" dirty="0"/>
            </a:br>
            <a:r>
              <a:rPr lang="tr-TR" sz="3200" dirty="0" smtClean="0"/>
              <a:t>* </a:t>
            </a:r>
            <a:r>
              <a:rPr lang="tr-TR" sz="3200" dirty="0"/>
              <a:t>Yurtiçi yükseköğretim kurumları, </a:t>
            </a:r>
            <a:r>
              <a:rPr lang="tr-TR" sz="3200" dirty="0">
                <a:solidFill>
                  <a:srgbClr val="FF0000"/>
                </a:solidFill>
              </a:rPr>
              <a:t>üst yöneticisi veya yardımcılarına doğrudan bağlı </a:t>
            </a:r>
            <a:r>
              <a:rPr lang="tr-TR" sz="3200" dirty="0"/>
              <a:t>bir Mevlana Değişim Programı kurum koordinasyon ofisi oluşturur ve bir koordinatör görevlendirirler.</a:t>
            </a:r>
            <a:r>
              <a:rPr lang="tr-TR" dirty="0"/>
              <a:t> </a:t>
            </a:r>
          </a:p>
        </p:txBody>
      </p:sp>
    </p:spTree>
    <p:extLst>
      <p:ext uri="{BB962C8B-B14F-4D97-AF65-F5344CB8AC3E}">
        <p14:creationId xmlns:p14="http://schemas.microsoft.com/office/powerpoint/2010/main" val="984532270"/>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722344"/>
          </a:xfrm>
        </p:spPr>
        <p:txBody>
          <a:bodyPr>
            <a:normAutofit fontScale="90000"/>
          </a:bodyPr>
          <a:lstStyle/>
          <a:p>
            <a:pPr algn="ctr"/>
            <a:r>
              <a:rPr lang="tr-TR" b="1" dirty="0"/>
              <a:t>Değişim talebi</a:t>
            </a:r>
            <a:endParaRPr lang="tr-TR" dirty="0"/>
          </a:p>
        </p:txBody>
      </p:sp>
      <p:sp>
        <p:nvSpPr>
          <p:cNvPr id="3" name="İçerik Yer Tutucusu 2"/>
          <p:cNvSpPr>
            <a:spLocks noGrp="1"/>
          </p:cNvSpPr>
          <p:nvPr>
            <p:ph idx="1"/>
          </p:nvPr>
        </p:nvSpPr>
        <p:spPr>
          <a:xfrm>
            <a:off x="457200" y="1628800"/>
            <a:ext cx="8229600" cy="4695800"/>
          </a:xfrm>
        </p:spPr>
        <p:txBody>
          <a:bodyPr>
            <a:normAutofit fontScale="77500" lnSpcReduction="20000"/>
          </a:bodyPr>
          <a:lstStyle/>
          <a:p>
            <a:endParaRPr lang="tr-TR" b="1" dirty="0" smtClean="0"/>
          </a:p>
          <a:p>
            <a:r>
              <a:rPr lang="tr-TR" b="1" dirty="0" smtClean="0"/>
              <a:t>*</a:t>
            </a:r>
            <a:r>
              <a:rPr lang="tr-TR" dirty="0" smtClean="0"/>
              <a:t> </a:t>
            </a:r>
            <a:r>
              <a:rPr lang="tr-TR" dirty="0"/>
              <a:t>Yurtiçi yükseköğretim kurumları </a:t>
            </a:r>
            <a:r>
              <a:rPr lang="tr-TR" dirty="0">
                <a:solidFill>
                  <a:srgbClr val="FF0000"/>
                </a:solidFill>
              </a:rPr>
              <a:t>değişime ilişkin taleplerini YÖK’e iletirler. </a:t>
            </a:r>
            <a:r>
              <a:rPr lang="tr-TR" dirty="0"/>
              <a:t>Yurtiçi yükseköğretim kurumları, imzaladıkları Mevlana Değişim Programı protokollerinde yer alan programa katılabilecek gidecek ve gelecek öğrenci ve öğretim elemanlarının </a:t>
            </a:r>
            <a:r>
              <a:rPr lang="tr-TR" dirty="0">
                <a:solidFill>
                  <a:srgbClr val="FF0000"/>
                </a:solidFill>
              </a:rPr>
              <a:t>sayıları ile değişim sürelerini dikkate alarak </a:t>
            </a:r>
            <a:r>
              <a:rPr lang="tr-TR" dirty="0"/>
              <a:t>talepte bulunurlar. Bu talepler, YÖK Yürütme Kurulu tarafından değerlendirilir. Bu değerlendirme sonucunda </a:t>
            </a:r>
            <a:r>
              <a:rPr lang="tr-TR" dirty="0">
                <a:solidFill>
                  <a:srgbClr val="FF0000"/>
                </a:solidFill>
              </a:rPr>
              <a:t>belirlenen tutarlar, YÖK Yürütme Kurulu kararı ile yurtiçi yükseköğretim kurumları hesaplarına aktarılır.</a:t>
            </a:r>
            <a:r>
              <a:rPr lang="tr-TR" dirty="0"/>
              <a:t> </a:t>
            </a:r>
            <a:r>
              <a:rPr lang="tr-TR" dirty="0" smtClean="0"/>
              <a:t>Değişime </a:t>
            </a:r>
            <a:r>
              <a:rPr lang="tr-TR" dirty="0"/>
              <a:t>ilişkin </a:t>
            </a:r>
            <a:r>
              <a:rPr lang="tr-TR" dirty="0">
                <a:solidFill>
                  <a:srgbClr val="FF0000"/>
                </a:solidFill>
              </a:rPr>
              <a:t>talep tarihleri</a:t>
            </a:r>
            <a:r>
              <a:rPr lang="tr-TR" dirty="0"/>
              <a:t> ile belirlenen tutarlara ilişkin </a:t>
            </a:r>
            <a:r>
              <a:rPr lang="tr-TR" dirty="0">
                <a:solidFill>
                  <a:srgbClr val="FF0000"/>
                </a:solidFill>
              </a:rPr>
              <a:t>hesapların aktarılma tarihi ve oranları </a:t>
            </a:r>
            <a:r>
              <a:rPr lang="tr-TR" dirty="0"/>
              <a:t>YÖK Yürütme Kurulu tarafından belirlenir. </a:t>
            </a:r>
            <a:br>
              <a:rPr lang="tr-TR" dirty="0"/>
            </a:br>
            <a:r>
              <a:rPr lang="tr-TR" dirty="0"/>
              <a:t/>
            </a:r>
            <a:br>
              <a:rPr lang="tr-TR" dirty="0"/>
            </a:br>
            <a:r>
              <a:rPr lang="tr-TR" dirty="0"/>
              <a:t>(2) Vakıf üniversiteleri ve vakıf meslek yüksekokulları da bu program hükümleri kapsamında yurtdışı yükseköğretim kurumları ile </a:t>
            </a:r>
            <a:r>
              <a:rPr lang="tr-TR" dirty="0">
                <a:solidFill>
                  <a:srgbClr val="FF0000"/>
                </a:solidFill>
              </a:rPr>
              <a:t>öğrenci ve öğretim elemanı değişimi yapabilirler.</a:t>
            </a:r>
            <a:r>
              <a:rPr lang="tr-TR" dirty="0"/>
              <a:t> Ancak YÖK tarafından vakıf üniversiteleri ve meslek yüksekokullarına bu program kapsamında </a:t>
            </a:r>
            <a:r>
              <a:rPr lang="tr-TR" dirty="0">
                <a:solidFill>
                  <a:srgbClr val="FF0000"/>
                </a:solidFill>
              </a:rPr>
              <a:t>herhangi bir kaynak aktarımı veya ödeme yapılamaz.</a:t>
            </a:r>
            <a:r>
              <a:rPr lang="tr-TR" dirty="0"/>
              <a:t> </a:t>
            </a:r>
          </a:p>
        </p:txBody>
      </p:sp>
    </p:spTree>
    <p:extLst>
      <p:ext uri="{BB962C8B-B14F-4D97-AF65-F5344CB8AC3E}">
        <p14:creationId xmlns:p14="http://schemas.microsoft.com/office/powerpoint/2010/main" val="2562639384"/>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980728"/>
            <a:ext cx="8229600" cy="722344"/>
          </a:xfrm>
        </p:spPr>
        <p:txBody>
          <a:bodyPr>
            <a:normAutofit fontScale="90000"/>
          </a:bodyPr>
          <a:lstStyle/>
          <a:p>
            <a:pPr algn="ctr"/>
            <a:r>
              <a:rPr lang="tr-TR" b="1" dirty="0"/>
              <a:t>Mali hükümler</a:t>
            </a:r>
            <a:endParaRPr lang="tr-TR" dirty="0"/>
          </a:p>
        </p:txBody>
      </p:sp>
      <p:sp>
        <p:nvSpPr>
          <p:cNvPr id="3" name="İçerik Yer Tutucusu 2"/>
          <p:cNvSpPr>
            <a:spLocks noGrp="1"/>
          </p:cNvSpPr>
          <p:nvPr>
            <p:ph idx="1"/>
          </p:nvPr>
        </p:nvSpPr>
        <p:spPr>
          <a:xfrm>
            <a:off x="457200" y="1484784"/>
            <a:ext cx="8229600" cy="4839816"/>
          </a:xfrm>
        </p:spPr>
        <p:txBody>
          <a:bodyPr/>
          <a:lstStyle/>
          <a:p>
            <a:endParaRPr lang="tr-TR" dirty="0" smtClean="0"/>
          </a:p>
          <a:p>
            <a:r>
              <a:rPr lang="tr-TR" dirty="0" smtClean="0"/>
              <a:t>* </a:t>
            </a:r>
            <a:r>
              <a:rPr lang="tr-TR" dirty="0"/>
              <a:t>Mevlana Değişim Programının desteklenmesi amacıyla YÖK tarafından yükseköğretim kurumlarına aktarılacak kaynakların kullanımı, muhasebeleştirilmesi ve bu kapsamda yapılacak ödemeler ile diğer hususlar hakkında, </a:t>
            </a:r>
            <a:r>
              <a:rPr lang="tr-TR" dirty="0">
                <a:solidFill>
                  <a:srgbClr val="FF0000"/>
                </a:solidFill>
              </a:rPr>
              <a:t>Maliye Bakanlığı ile Yükseköğretim Kurulunca müştereken belirlenen esas ve usuller uygulanır.</a:t>
            </a:r>
          </a:p>
        </p:txBody>
      </p:sp>
    </p:spTree>
    <p:extLst>
      <p:ext uri="{BB962C8B-B14F-4D97-AF65-F5344CB8AC3E}">
        <p14:creationId xmlns:p14="http://schemas.microsoft.com/office/powerpoint/2010/main" val="65899757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52736"/>
            <a:ext cx="8229600" cy="722344"/>
          </a:xfrm>
        </p:spPr>
        <p:txBody>
          <a:bodyPr>
            <a:normAutofit fontScale="90000"/>
          </a:bodyPr>
          <a:lstStyle/>
          <a:p>
            <a:pPr algn="ctr"/>
            <a:r>
              <a:rPr lang="tr-TR" b="1" dirty="0"/>
              <a:t>Denetim</a:t>
            </a:r>
            <a:endParaRPr lang="tr-TR" dirty="0"/>
          </a:p>
        </p:txBody>
      </p:sp>
      <p:sp>
        <p:nvSpPr>
          <p:cNvPr id="3" name="İçerik Yer Tutucusu 2"/>
          <p:cNvSpPr>
            <a:spLocks noGrp="1"/>
          </p:cNvSpPr>
          <p:nvPr>
            <p:ph idx="1"/>
          </p:nvPr>
        </p:nvSpPr>
        <p:spPr/>
        <p:txBody>
          <a:bodyPr>
            <a:normAutofit lnSpcReduction="10000"/>
          </a:bodyPr>
          <a:lstStyle/>
          <a:p>
            <a:r>
              <a:rPr lang="tr-TR" dirty="0"/>
              <a:t>*</a:t>
            </a:r>
            <a:r>
              <a:rPr lang="tr-TR" dirty="0" smtClean="0"/>
              <a:t> </a:t>
            </a:r>
            <a:r>
              <a:rPr lang="tr-TR" dirty="0"/>
              <a:t>Mevlana Değişim Programı kapsamında yapılan harcamalar 5018 sayılı Kamu Mali Yönetimi ve Kontrol Kanununa göre denetlenir. Kurumun iç denetimi sonucunda, programın bu Yönetmeliğe aykırı hususlar içerdiğinin tespiti halinde, denetim sonucu, ilgili yurtiçi yükseköğretim kurumu tarafından YÖK’e iletilir. YÖK tarafından ihtiyaç duyulması halinde ayrıca denetim yaptırılabilir</a:t>
            </a:r>
            <a:r>
              <a:rPr lang="tr-TR" dirty="0">
                <a:solidFill>
                  <a:srgbClr val="FF0000"/>
                </a:solidFill>
              </a:rPr>
              <a:t>. Suç teşkil eden fiillerin tespiti halinde, </a:t>
            </a:r>
            <a:r>
              <a:rPr lang="tr-TR" dirty="0"/>
              <a:t>görevliler hakkında ilgili yükseköğretim kurumu tarafından mevzuatına göre işlem yapılır.</a:t>
            </a:r>
          </a:p>
        </p:txBody>
      </p:sp>
    </p:spTree>
    <p:extLst>
      <p:ext uri="{BB962C8B-B14F-4D97-AF65-F5344CB8AC3E}">
        <p14:creationId xmlns:p14="http://schemas.microsoft.com/office/powerpoint/2010/main" val="1883287388"/>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8340" y="980728"/>
            <a:ext cx="8784976" cy="9510296"/>
          </a:xfrm>
          <a:prstGeom prst="rect">
            <a:avLst/>
          </a:prstGeom>
        </p:spPr>
        <p:txBody>
          <a:bodyPr wrap="square">
            <a:spAutoFit/>
          </a:bodyPr>
          <a:lstStyle/>
          <a:p>
            <a:pPr algn="ctr"/>
            <a:r>
              <a:rPr lang="tr-TR" sz="4400" dirty="0" smtClean="0"/>
              <a:t>AYRINTILI BİLGİ İÇİN: </a:t>
            </a:r>
          </a:p>
          <a:p>
            <a:endParaRPr lang="tr-TR" sz="4400" dirty="0" smtClean="0"/>
          </a:p>
          <a:p>
            <a:endParaRPr lang="tr-TR" sz="3600" dirty="0" smtClean="0"/>
          </a:p>
          <a:p>
            <a:pPr algn="ctr"/>
            <a:r>
              <a:rPr lang="tr-TR" sz="6000" dirty="0" smtClean="0">
                <a:hlinkClick r:id="rId2"/>
              </a:rPr>
              <a:t>www.mevlana.yok.gov.tr</a:t>
            </a:r>
            <a:r>
              <a:rPr lang="tr-TR" sz="4400" dirty="0" smtClean="0"/>
              <a:t> </a:t>
            </a:r>
          </a:p>
          <a:p>
            <a:endParaRPr lang="tr-TR" sz="4400" dirty="0" smtClean="0"/>
          </a:p>
          <a:p>
            <a:endParaRPr lang="tr-TR" sz="4400" dirty="0" smtClean="0"/>
          </a:p>
          <a:p>
            <a:pPr algn="ctr"/>
            <a:r>
              <a:rPr lang="tr-TR" sz="4400" dirty="0" smtClean="0"/>
              <a:t>internet adresinden yararlanılabilir.</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56386154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1745"/>
            <a:ext cx="9144000" cy="6463308"/>
          </a:xfrm>
          <a:prstGeom prst="rect">
            <a:avLst/>
          </a:prstGeom>
        </p:spPr>
        <p:txBody>
          <a:bodyPr wrap="square">
            <a:spAutoFit/>
          </a:bodyPr>
          <a:lstStyle/>
          <a:p>
            <a:pPr>
              <a:lnSpc>
                <a:spcPct val="150000"/>
              </a:lnSpc>
            </a:pPr>
            <a:endParaRPr lang="tr-TR" sz="2400" dirty="0" smtClean="0"/>
          </a:p>
          <a:p>
            <a:pPr>
              <a:lnSpc>
                <a:spcPct val="150000"/>
              </a:lnSpc>
            </a:pPr>
            <a:r>
              <a:rPr lang="tr-TR" sz="4200" dirty="0" smtClean="0"/>
              <a:t>Mevlana </a:t>
            </a:r>
            <a:r>
              <a:rPr lang="tr-TR" sz="4200" dirty="0" smtClean="0"/>
              <a:t>Değişim Programı, </a:t>
            </a:r>
            <a:r>
              <a:rPr lang="tr-TR" sz="4200" dirty="0" smtClean="0"/>
              <a:t>Yurtiçinde </a:t>
            </a:r>
            <a:r>
              <a:rPr lang="tr-TR" sz="4200" dirty="0"/>
              <a:t>eğitim veren yükseköğretim kurumları ile yurtdışında eğitim veren yükseköğretim kurumları arasında </a:t>
            </a:r>
            <a:r>
              <a:rPr lang="tr-TR" sz="4200" dirty="0">
                <a:solidFill>
                  <a:srgbClr val="FF0000"/>
                </a:solidFill>
              </a:rPr>
              <a:t>öğrenci ve öğretim elemanı </a:t>
            </a:r>
            <a:r>
              <a:rPr lang="tr-TR" sz="4200" dirty="0" smtClean="0">
                <a:solidFill>
                  <a:srgbClr val="FF0000"/>
                </a:solidFill>
              </a:rPr>
              <a:t>değişimini</a:t>
            </a:r>
            <a:r>
              <a:rPr lang="tr-TR" sz="4200" dirty="0" smtClean="0"/>
              <a:t> </a:t>
            </a:r>
            <a:r>
              <a:rPr lang="tr-TR" sz="4200" dirty="0" smtClean="0"/>
              <a:t>içermektedir.</a:t>
            </a:r>
            <a:endParaRPr lang="tr-TR" sz="4200" dirty="0"/>
          </a:p>
        </p:txBody>
      </p:sp>
    </p:spTree>
    <p:extLst>
      <p:ext uri="{BB962C8B-B14F-4D97-AF65-F5344CB8AC3E}">
        <p14:creationId xmlns:p14="http://schemas.microsoft.com/office/powerpoint/2010/main" val="260876620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3653" y="908720"/>
            <a:ext cx="8496944" cy="5262979"/>
          </a:xfrm>
          <a:prstGeom prst="rect">
            <a:avLst/>
          </a:prstGeom>
        </p:spPr>
        <p:txBody>
          <a:bodyPr wrap="square">
            <a:spAutoFit/>
          </a:bodyPr>
          <a:lstStyle/>
          <a:p>
            <a:r>
              <a:rPr lang="tr-TR" sz="2400" b="1" dirty="0" smtClean="0"/>
              <a:t>			Ortak </a:t>
            </a:r>
            <a:r>
              <a:rPr lang="tr-TR" sz="2400" b="1" dirty="0"/>
              <a:t>protokol </a:t>
            </a:r>
            <a:br>
              <a:rPr lang="tr-TR" sz="2400" b="1" dirty="0"/>
            </a:br>
            <a:r>
              <a:rPr lang="tr-TR" sz="2400" b="1" dirty="0"/>
              <a:t/>
            </a:r>
            <a:br>
              <a:rPr lang="tr-TR" sz="2400" b="1" dirty="0"/>
            </a:br>
            <a:r>
              <a:rPr lang="tr-TR" sz="2400" dirty="0" smtClean="0"/>
              <a:t>Mevlana </a:t>
            </a:r>
            <a:r>
              <a:rPr lang="tr-TR" sz="2400" dirty="0"/>
              <a:t>Değişim Programı, yurtiçi yükseköğretim kurumu ile yurtdışı yükseköğretim kurumu arasında imzalanan Mevlana Değişim Programı Protokolü ile gerçekleştirilebilir. Yurtiçi yükseköğretim kurumları, </a:t>
            </a:r>
            <a:r>
              <a:rPr lang="tr-TR" sz="2400" dirty="0">
                <a:solidFill>
                  <a:srgbClr val="FF0000"/>
                </a:solidFill>
              </a:rPr>
              <a:t>yurtdışında eğitim veren ve Yükseköğretim Kurulu tarafından </a:t>
            </a:r>
            <a:r>
              <a:rPr lang="tr-TR" sz="2400" u="sng" dirty="0">
                <a:solidFill>
                  <a:srgbClr val="FF0000"/>
                </a:solidFill>
              </a:rPr>
              <a:t>diploma denklikleri </a:t>
            </a:r>
            <a:r>
              <a:rPr lang="tr-TR" sz="2400" dirty="0">
                <a:solidFill>
                  <a:srgbClr val="FF0000"/>
                </a:solidFill>
              </a:rPr>
              <a:t>tanınan </a:t>
            </a:r>
            <a:r>
              <a:rPr lang="tr-TR" sz="2400" dirty="0"/>
              <a:t>yükseköğretim kurumları ile Mevlana Değişim Programı Protokolü imzalayabilir. </a:t>
            </a:r>
            <a:br>
              <a:rPr lang="tr-TR" sz="2400" dirty="0"/>
            </a:br>
            <a:r>
              <a:rPr lang="tr-TR" sz="2400" dirty="0"/>
              <a:t/>
            </a:r>
            <a:br>
              <a:rPr lang="tr-TR" sz="2400" dirty="0"/>
            </a:br>
            <a:r>
              <a:rPr lang="tr-TR" sz="2400" dirty="0" smtClean="0"/>
              <a:t>Mevlana </a:t>
            </a:r>
            <a:r>
              <a:rPr lang="tr-TR" sz="2400" dirty="0"/>
              <a:t>Değişim Programı Protokolü, taraflar arasında Mevlana Değişim Programı kapsamında </a:t>
            </a:r>
            <a:r>
              <a:rPr lang="tr-TR" sz="2400" dirty="0">
                <a:solidFill>
                  <a:srgbClr val="FF0000"/>
                </a:solidFill>
              </a:rPr>
              <a:t>ortak faaliyetler ve programlar gerçekleştirme</a:t>
            </a:r>
            <a:r>
              <a:rPr lang="tr-TR" sz="2400" dirty="0"/>
              <a:t> konusunda işbirliği yapma imkânı sağlar. </a:t>
            </a:r>
          </a:p>
        </p:txBody>
      </p:sp>
    </p:spTree>
    <p:extLst>
      <p:ext uri="{BB962C8B-B14F-4D97-AF65-F5344CB8AC3E}">
        <p14:creationId xmlns:p14="http://schemas.microsoft.com/office/powerpoint/2010/main" val="161671781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889844"/>
            <a:ext cx="8568952" cy="5078313"/>
          </a:xfrm>
          <a:prstGeom prst="rect">
            <a:avLst/>
          </a:prstGeom>
        </p:spPr>
        <p:txBody>
          <a:bodyPr wrap="square">
            <a:spAutoFit/>
          </a:bodyPr>
          <a:lstStyle/>
          <a:p>
            <a:pPr>
              <a:lnSpc>
                <a:spcPct val="150000"/>
              </a:lnSpc>
            </a:pPr>
            <a:r>
              <a:rPr lang="tr-TR" sz="3600" dirty="0" smtClean="0"/>
              <a:t>Mevlana </a:t>
            </a:r>
            <a:r>
              <a:rPr lang="tr-TR" sz="3600" dirty="0"/>
              <a:t>Değişim </a:t>
            </a:r>
            <a:r>
              <a:rPr lang="tr-TR" sz="3600" dirty="0" smtClean="0"/>
              <a:t>Programı kapsamında, yurtdışı </a:t>
            </a:r>
            <a:r>
              <a:rPr lang="tr-TR" sz="3600" dirty="0"/>
              <a:t>yükseköğretim </a:t>
            </a:r>
            <a:r>
              <a:rPr lang="tr-TR" sz="3600" dirty="0" smtClean="0"/>
              <a:t>kurumları ile </a:t>
            </a:r>
            <a:r>
              <a:rPr lang="tr-TR" sz="3600" dirty="0"/>
              <a:t>Mevlana Değişim Programı Protokolü </a:t>
            </a:r>
            <a:r>
              <a:rPr lang="tr-TR" sz="3600" dirty="0" smtClean="0"/>
              <a:t>yapılmasında, </a:t>
            </a:r>
            <a:r>
              <a:rPr lang="tr-TR" sz="3600" dirty="0" smtClean="0">
                <a:solidFill>
                  <a:srgbClr val="FF0000"/>
                </a:solidFill>
              </a:rPr>
              <a:t>Üniversitemiz bölüm başkanlıklarının desteklerine ihtiyaç vardır.</a:t>
            </a:r>
            <a:endParaRPr lang="tr-TR" sz="3600" dirty="0">
              <a:solidFill>
                <a:srgbClr val="FF0000"/>
              </a:solidFill>
            </a:endParaRPr>
          </a:p>
        </p:txBody>
      </p:sp>
    </p:spTree>
    <p:extLst>
      <p:ext uri="{BB962C8B-B14F-4D97-AF65-F5344CB8AC3E}">
        <p14:creationId xmlns:p14="http://schemas.microsoft.com/office/powerpoint/2010/main" val="81869520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1052736"/>
            <a:ext cx="7848872" cy="4708981"/>
          </a:xfrm>
          <a:prstGeom prst="rect">
            <a:avLst/>
          </a:prstGeom>
        </p:spPr>
        <p:txBody>
          <a:bodyPr wrap="square">
            <a:spAutoFit/>
          </a:bodyPr>
          <a:lstStyle/>
          <a:p>
            <a:pPr>
              <a:lnSpc>
                <a:spcPct val="150000"/>
              </a:lnSpc>
            </a:pPr>
            <a:r>
              <a:rPr lang="tr-TR" sz="4000" dirty="0"/>
              <a:t>Yurtiçi yükseköğretim kurumları, her eğitim-öğretim yılı için Mevlana Değişim Programı kapsamında planlanan değişimlere ilişkin </a:t>
            </a:r>
            <a:r>
              <a:rPr lang="tr-TR" sz="4000" dirty="0">
                <a:solidFill>
                  <a:srgbClr val="FF0000"/>
                </a:solidFill>
              </a:rPr>
              <a:t>kaynak talebinde </a:t>
            </a:r>
            <a:r>
              <a:rPr lang="tr-TR" sz="4000" dirty="0"/>
              <a:t>bulunur. </a:t>
            </a:r>
          </a:p>
        </p:txBody>
      </p:sp>
    </p:spTree>
    <p:extLst>
      <p:ext uri="{BB962C8B-B14F-4D97-AF65-F5344CB8AC3E}">
        <p14:creationId xmlns:p14="http://schemas.microsoft.com/office/powerpoint/2010/main" val="267352828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397253" y="803215"/>
            <a:ext cx="8229600" cy="638944"/>
          </a:xfrm>
        </p:spPr>
        <p:txBody>
          <a:bodyPr>
            <a:normAutofit fontScale="90000"/>
          </a:bodyPr>
          <a:lstStyle/>
          <a:p>
            <a:pPr algn="ctr"/>
            <a:r>
              <a:rPr lang="tr-TR" b="1" dirty="0"/>
              <a:t>Belgeler ve dili</a:t>
            </a:r>
            <a:endParaRPr lang="tr-TR" dirty="0"/>
          </a:p>
        </p:txBody>
      </p:sp>
      <p:sp>
        <p:nvSpPr>
          <p:cNvPr id="4" name="İçerik Yer Tutucusu 3"/>
          <p:cNvSpPr>
            <a:spLocks noGrp="1"/>
          </p:cNvSpPr>
          <p:nvPr>
            <p:ph idx="1"/>
          </p:nvPr>
        </p:nvSpPr>
        <p:spPr>
          <a:xfrm>
            <a:off x="397253" y="1628800"/>
            <a:ext cx="8229600" cy="5037192"/>
          </a:xfrm>
        </p:spPr>
        <p:txBody>
          <a:bodyPr/>
          <a:lstStyle/>
          <a:p>
            <a:r>
              <a:rPr lang="tr-TR" sz="2800" dirty="0" smtClean="0"/>
              <a:t>Mevlana </a:t>
            </a:r>
            <a:r>
              <a:rPr lang="tr-TR" sz="2800" dirty="0"/>
              <a:t>Değişim Programına ilişkin mevzuat, bilgi, belge ve dokümanlar </a:t>
            </a:r>
            <a:r>
              <a:rPr lang="tr-TR" sz="2800" dirty="0">
                <a:solidFill>
                  <a:srgbClr val="FF0000"/>
                </a:solidFill>
              </a:rPr>
              <a:t>Türkçe ve İngilizce </a:t>
            </a:r>
            <a:r>
              <a:rPr lang="tr-TR" sz="2800" dirty="0"/>
              <a:t>olmak üzere en az iki dilde hazırlanır. Metinler arasında bir anlaşmazlık çıkması durumunda Türkçe nüsha esas alınır.</a:t>
            </a:r>
            <a:endParaRPr lang="tr-TR" sz="2800" dirty="0" smtClean="0">
              <a:solidFill>
                <a:srgbClr val="FF0000"/>
              </a:solidFill>
            </a:endParaRPr>
          </a:p>
          <a:p>
            <a:endParaRPr lang="tr-TR" sz="2800" dirty="0">
              <a:solidFill>
                <a:srgbClr val="FF0000"/>
              </a:solidFill>
            </a:endParaRPr>
          </a:p>
          <a:p>
            <a:r>
              <a:rPr lang="tr-TR" sz="2800" dirty="0" smtClean="0">
                <a:solidFill>
                  <a:srgbClr val="FF0000"/>
                </a:solidFill>
              </a:rPr>
              <a:t>Belgelerin </a:t>
            </a:r>
            <a:r>
              <a:rPr lang="tr-TR" sz="2800" dirty="0">
                <a:solidFill>
                  <a:srgbClr val="FF0000"/>
                </a:solidFill>
              </a:rPr>
              <a:t>örnekleri YÖK tarafından hazırlanır </a:t>
            </a:r>
            <a:r>
              <a:rPr lang="tr-TR" sz="2800" dirty="0"/>
              <a:t>ve YÖK ile değişime katılan yükseköğretim kurumlarının internet sayfasında yayımlanır.</a:t>
            </a:r>
            <a:endParaRPr lang="tr-TR" dirty="0"/>
          </a:p>
        </p:txBody>
      </p:sp>
    </p:spTree>
    <p:extLst>
      <p:ext uri="{BB962C8B-B14F-4D97-AF65-F5344CB8AC3E}">
        <p14:creationId xmlns:p14="http://schemas.microsoft.com/office/powerpoint/2010/main" val="310175370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908720"/>
            <a:ext cx="8208912" cy="6555641"/>
          </a:xfrm>
          <a:prstGeom prst="rect">
            <a:avLst/>
          </a:prstGeom>
        </p:spPr>
        <p:txBody>
          <a:bodyPr wrap="square">
            <a:spAutoFit/>
          </a:bodyPr>
          <a:lstStyle/>
          <a:p>
            <a:pPr>
              <a:lnSpc>
                <a:spcPct val="150000"/>
              </a:lnSpc>
            </a:pPr>
            <a:r>
              <a:rPr lang="tr-TR" sz="2800" dirty="0"/>
              <a:t>Mevlana Değişim Programı kapsamında öğrenci değişimine yükseköğretim kurumlarında </a:t>
            </a:r>
            <a:r>
              <a:rPr lang="tr-TR" sz="2800" dirty="0">
                <a:solidFill>
                  <a:srgbClr val="FF0000"/>
                </a:solidFill>
              </a:rPr>
              <a:t>örgün eğitim </a:t>
            </a:r>
            <a:r>
              <a:rPr lang="tr-TR" sz="2800" dirty="0"/>
              <a:t>programlarına kayıtlı öğrenciler katılabilir. Değişim, yükseköğretim kurumunda kayıtlı öğrencinin öğreniminin bir bölümünü Mevlana Değişim Programı Protokolüne taraf eğitim veren başka bir yükseköğretim kurumunda sürdürmesini içerir. Öğrenci değişimi </a:t>
            </a:r>
            <a:r>
              <a:rPr lang="tr-TR" sz="2800" dirty="0">
                <a:solidFill>
                  <a:srgbClr val="FF0000"/>
                </a:solidFill>
              </a:rPr>
              <a:t>süresi en az bir, en fazla iki yarıyılı kapsar</a:t>
            </a:r>
            <a:r>
              <a:rPr lang="tr-TR" sz="2800" dirty="0" smtClean="0">
                <a:solidFill>
                  <a:srgbClr val="FF0000"/>
                </a:solidFill>
              </a:rPr>
              <a:t>.									 </a:t>
            </a:r>
            <a:endParaRPr lang="tr-TR" sz="2800" dirty="0"/>
          </a:p>
        </p:txBody>
      </p:sp>
    </p:spTree>
    <p:extLst>
      <p:ext uri="{BB962C8B-B14F-4D97-AF65-F5344CB8AC3E}">
        <p14:creationId xmlns:p14="http://schemas.microsoft.com/office/powerpoint/2010/main" val="395207404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476672"/>
            <a:ext cx="8784976" cy="5909310"/>
          </a:xfrm>
          <a:prstGeom prst="rect">
            <a:avLst/>
          </a:prstGeom>
        </p:spPr>
        <p:txBody>
          <a:bodyPr wrap="square">
            <a:spAutoFit/>
          </a:bodyPr>
          <a:lstStyle/>
          <a:p>
            <a:pPr>
              <a:lnSpc>
                <a:spcPct val="150000"/>
              </a:lnSpc>
            </a:pPr>
            <a:r>
              <a:rPr lang="tr-TR" sz="3600" dirty="0"/>
              <a:t>Ön lisans ve lisans programlarının </a:t>
            </a:r>
            <a:r>
              <a:rPr lang="tr-TR" sz="3600" dirty="0">
                <a:solidFill>
                  <a:srgbClr val="FF0000"/>
                </a:solidFill>
              </a:rPr>
              <a:t>hazırlık ve birinci sınıfında</a:t>
            </a:r>
            <a:r>
              <a:rPr lang="tr-TR" sz="3600" dirty="0"/>
              <a:t> okuyan öğrenciler ile hazırlık ve bilimsel hazırlık dönemlerinde bulunan yüksek lisans ve doktora öğrencileri, esas eğitime başladıkları </a:t>
            </a:r>
            <a:r>
              <a:rPr lang="tr-TR" sz="3600" dirty="0">
                <a:solidFill>
                  <a:srgbClr val="FF0000"/>
                </a:solidFill>
              </a:rPr>
              <a:t>ilk yarıyıl</a:t>
            </a:r>
            <a:r>
              <a:rPr lang="tr-TR" sz="3600" dirty="0"/>
              <a:t> için</a:t>
            </a:r>
            <a:r>
              <a:rPr lang="tr-TR" sz="3600" dirty="0">
                <a:solidFill>
                  <a:srgbClr val="FF0000"/>
                </a:solidFill>
              </a:rPr>
              <a:t> bu programdan </a:t>
            </a:r>
            <a:r>
              <a:rPr lang="tr-TR" sz="3600" dirty="0" smtClean="0">
                <a:solidFill>
                  <a:srgbClr val="FF0000"/>
                </a:solidFill>
              </a:rPr>
              <a:t>faydalanamazlar.</a:t>
            </a:r>
            <a:endParaRPr lang="tr-TR" sz="3600" dirty="0">
              <a:solidFill>
                <a:srgbClr val="FF0000"/>
              </a:solidFill>
            </a:endParaRPr>
          </a:p>
        </p:txBody>
      </p:sp>
    </p:spTree>
    <p:extLst>
      <p:ext uri="{BB962C8B-B14F-4D97-AF65-F5344CB8AC3E}">
        <p14:creationId xmlns:p14="http://schemas.microsoft.com/office/powerpoint/2010/main" val="2015189779"/>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TotalTime>
  <Words>897</Words>
  <Application>Microsoft Office PowerPoint</Application>
  <PresentationFormat>Ekran Gösterisi (4:3)</PresentationFormat>
  <Paragraphs>77</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MEVLANA   DEĞİŞİM PROGRAMI</vt:lpstr>
      <vt:lpstr>KİLİS 7 ARALIK ÜNİVERSİTESİ’NDE MEVLANA DEĞİŞİM PROGRAMI YAPILANMASI </vt:lpstr>
      <vt:lpstr>PowerPoint Sunusu</vt:lpstr>
      <vt:lpstr>PowerPoint Sunusu</vt:lpstr>
      <vt:lpstr>PowerPoint Sunusu</vt:lpstr>
      <vt:lpstr>PowerPoint Sunusu</vt:lpstr>
      <vt:lpstr>Belgeler ve dili</vt:lpstr>
      <vt:lpstr>PowerPoint Sunusu</vt:lpstr>
      <vt:lpstr>PowerPoint Sunusu</vt:lpstr>
      <vt:lpstr>PowerPoint Sunusu</vt:lpstr>
      <vt:lpstr>Mevlana değişim programı öğrencisi olma şartları:</vt:lpstr>
      <vt:lpstr>Başvuruların değerlendirilmesi ve öğrenci seçimi</vt:lpstr>
      <vt:lpstr>Öğrenim protokolü</vt:lpstr>
      <vt:lpstr>Derslerin denkleştirilmesi</vt:lpstr>
      <vt:lpstr>Ders tekrarı, şartlı geçme, bütünleme sınavı</vt:lpstr>
      <vt:lpstr>Öğrenci yükümlülüğü</vt:lpstr>
      <vt:lpstr>PowerPoint Sunusu</vt:lpstr>
      <vt:lpstr>Öğretim elemanı hareketliliği kapsamı ve süresi</vt:lpstr>
      <vt:lpstr>Öğretim elemanlarının belirlenmesi</vt:lpstr>
      <vt:lpstr>Mevlana Değişim Programının Organizasyonu</vt:lpstr>
      <vt:lpstr>Değişim talebi</vt:lpstr>
      <vt:lpstr>Mali hükümler</vt:lpstr>
      <vt:lpstr>Denetim</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MEVLANA DEĞİŞİM PROGRAMI</dc:title>
  <dc:creator>bünyamin</dc:creator>
  <cp:lastModifiedBy>bünyamin</cp:lastModifiedBy>
  <cp:revision>25</cp:revision>
  <dcterms:created xsi:type="dcterms:W3CDTF">2013-02-12T14:23:40Z</dcterms:created>
  <dcterms:modified xsi:type="dcterms:W3CDTF">2013-02-13T12:54:32Z</dcterms:modified>
</cp:coreProperties>
</file>